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278" r:id="rId4"/>
    <p:sldId id="279" r:id="rId5"/>
    <p:sldId id="271" r:id="rId6"/>
    <p:sldId id="260" r:id="rId7"/>
    <p:sldId id="261" r:id="rId8"/>
    <p:sldId id="268" r:id="rId9"/>
    <p:sldId id="262" r:id="rId10"/>
    <p:sldId id="276" r:id="rId11"/>
    <p:sldId id="272" r:id="rId12"/>
    <p:sldId id="273" r:id="rId13"/>
    <p:sldId id="269" r:id="rId14"/>
    <p:sldId id="263" r:id="rId15"/>
    <p:sldId id="270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A222F-D371-42DD-ABFF-373F0754F4B9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F9055-05E7-470F-9600-BCE312305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51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F9055-05E7-470F-9600-BCE312305F3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97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D0EA-C5DD-47FC-A1B2-2895B678F984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2356-69BA-494E-923B-78D779B768B5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2654-CB4B-48F6-9101-EE597751C56E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98CD-3335-48D7-95C9-43F0CCF733DF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DBBC-86B5-4BFF-82D7-98E026C07AAE}" type="datetime1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7ABC-C182-4414-8F17-709A7E521CB2}" type="datetime1">
              <a:rPr lang="ru-RU" smtClean="0"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AE76-6A9F-491C-85BD-7BB9883210F5}" type="datetime1">
              <a:rPr lang="ru-RU" smtClean="0"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0E32F-2E53-424C-88CD-B4EF2A1BFA14}" type="datetime1">
              <a:rPr lang="ru-RU" smtClean="0"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F4D6-8E24-4514-B3F6-23EACAB9133F}" type="datetime1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C797B-57D6-4DDF-8706-8D1226655F50}" type="datetime1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A21A-86F9-4D0E-ADFD-B5E2C61A7B17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eibitkaribaev7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658615"/>
          </a:xfrm>
        </p:spPr>
        <p:txBody>
          <a:bodyPr>
            <a:normAutofit fontScale="90000"/>
          </a:bodyPr>
          <a:lstStyle/>
          <a:p>
            <a:r>
              <a:rPr lang="kk-KZ" dirty="0"/>
              <a:t>Антенна-фидерлік құрылғылар және электромагниттік толқындардың таралуы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852936"/>
            <a:ext cx="6400800" cy="2664296"/>
          </a:xfrm>
        </p:spPr>
        <p:txBody>
          <a:bodyPr>
            <a:normAutofit fontScale="77500" lnSpcReduction="20000"/>
          </a:bodyPr>
          <a:lstStyle/>
          <a:p>
            <a:r>
              <a:rPr lang="kk-KZ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4-лекция. Толқындық процесстер. Қума және көлденең толқындар.</a:t>
            </a:r>
          </a:p>
          <a:p>
            <a:endParaRPr lang="kk-KZ" dirty="0"/>
          </a:p>
          <a:p>
            <a:endParaRPr lang="kk-KZ" dirty="0"/>
          </a:p>
          <a:p>
            <a:r>
              <a:rPr lang="kk-KZ" dirty="0"/>
              <a:t>Карибаев Бейбит Абдирбекович</a:t>
            </a:r>
          </a:p>
          <a:p>
            <a:r>
              <a:rPr lang="en-US" dirty="0">
                <a:hlinkClick r:id="rId2"/>
              </a:rPr>
              <a:t>beibitkaribaev7@gmail.com</a:t>
            </a:r>
            <a:r>
              <a:rPr lang="kk-KZ" dirty="0"/>
              <a:t> 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64E3-0D50-45ED-A5B8-7D1CDB99E5BE}" type="datetime1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048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>
            <a:extLst>
              <a:ext uri="{FF2B5EF4-FFF2-40B4-BE49-F238E27FC236}">
                <a16:creationId xmlns:a16="http://schemas.microsoft.com/office/drawing/2014/main" id="{9D18BB4B-D6AD-FE67-EED4-345EEA7E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What is the wave front of the light waves class 12 physics CBSE">
            <a:extLst>
              <a:ext uri="{FF2B5EF4-FFF2-40B4-BE49-F238E27FC236}">
                <a16:creationId xmlns:a16="http://schemas.microsoft.com/office/drawing/2014/main" id="{3C8497BA-9B95-6604-584C-A6E4DF897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248122"/>
            <a:ext cx="8229600" cy="323011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4E66FD0E-B209-1564-EF54-5D468ACA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BD7B1C7-FD79-4DBD-A9C5-8FC1F75E7A4D}" type="datetime1">
              <a:rPr lang="ru-RU" smtClean="0"/>
              <a:pPr>
                <a:spcAft>
                  <a:spcPts val="600"/>
                </a:spcAft>
              </a:pPr>
              <a:t>22.09.2022</a:t>
            </a:fld>
            <a:endParaRPr lang="ru-RU"/>
          </a:p>
        </p:txBody>
      </p:sp>
      <p:sp>
        <p:nvSpPr>
          <p:cNvPr id="1033" name="Footer Placeholder 4">
            <a:extLst>
              <a:ext uri="{FF2B5EF4-FFF2-40B4-BE49-F238E27FC236}">
                <a16:creationId xmlns:a16="http://schemas.microsoft.com/office/drawing/2014/main" id="{A3ADAF85-275D-8178-74E7-F812B5E1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4DDA92-E156-E2EA-5B20-DDC96AC8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19B0651-EE4F-4900-A07F-96A6BFA9D0F0}" type="slidenum">
              <a:rPr lang="ru-RU" smtClean="0"/>
              <a:pPr>
                <a:spcAft>
                  <a:spcPts val="600"/>
                </a:spcAft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7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4FC9A3EF-3D1D-3AB5-B5F7-9B3A8A0F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57DDD8-54D0-D0FD-F7D1-5E786FD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BD7B1C7-FD79-4DBD-A9C5-8FC1F75E7A4D}" type="datetime1">
              <a:rPr lang="ru-RU" smtClean="0"/>
              <a:pPr>
                <a:spcAft>
                  <a:spcPts val="600"/>
                </a:spcAft>
              </a:pPr>
              <a:t>22.09.2022</a:t>
            </a:fld>
            <a:endParaRPr lang="ru-RU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A3DBC118-A758-CA1E-ADCA-33C3304A2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475327-BBE8-6F2E-CB6C-08613984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19B0651-EE4F-4900-A07F-96A6BFA9D0F0}" type="slidenum">
              <a:rPr lang="ru-RU" smtClean="0"/>
              <a:pPr>
                <a:spcAft>
                  <a:spcPts val="600"/>
                </a:spcAft>
              </a:pPr>
              <a:t>11</a:t>
            </a:fld>
            <a:endParaRPr lang="ru-RU"/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2C351FCD-F5B4-281B-93D4-DBC0D1C212E7}"/>
              </a:ext>
            </a:extLst>
          </p:cNvPr>
          <p:cNvGrpSpPr/>
          <p:nvPr/>
        </p:nvGrpSpPr>
        <p:grpSpPr>
          <a:xfrm>
            <a:off x="251520" y="2503170"/>
            <a:ext cx="8229600" cy="925830"/>
            <a:chOff x="457200" y="3400266"/>
            <a:chExt cx="8229600" cy="925830"/>
          </a:xfrm>
        </p:grpSpPr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6459E0A5-1D87-6A7B-4A02-718D194BE2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3400266"/>
              <a:ext cx="8229600" cy="925830"/>
            </a:xfrm>
            <a:prstGeom prst="rect">
              <a:avLst/>
            </a:prstGeom>
            <a:noFill/>
          </p:spPr>
        </p:pic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A275C111-93B7-1381-382F-22A2059C9B5A}"/>
                </a:ext>
              </a:extLst>
            </p:cNvPr>
            <p:cNvSpPr/>
            <p:nvPr/>
          </p:nvSpPr>
          <p:spPr>
            <a:xfrm>
              <a:off x="755576" y="3424079"/>
              <a:ext cx="1728192" cy="365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</p:grpSp>
    </p:spTree>
    <p:extLst>
      <p:ext uri="{BB962C8B-B14F-4D97-AF65-F5344CB8AC3E}">
        <p14:creationId xmlns:p14="http://schemas.microsoft.com/office/powerpoint/2010/main" val="3046539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FB98E0-0280-1CFF-B8DF-D83478C4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AA4F0DB9-9187-A02F-D4E8-A607A9263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5587" y="1318079"/>
            <a:ext cx="3552825" cy="542925"/>
          </a:xfr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8260410-5F52-75CF-787C-122EC226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36DE4A-3A07-8D38-A112-982A5231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0571F6-DD3C-5244-66DD-9A4A12A33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3D3699C-D6C6-5DC6-4B6A-D7163A369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949" y="265907"/>
            <a:ext cx="6153150" cy="8286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2D4AE28-69D9-4181-631D-AEF43AE165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655"/>
          <a:stretch/>
        </p:blipFill>
        <p:spPr>
          <a:xfrm>
            <a:off x="-7221" y="2184060"/>
            <a:ext cx="9144000" cy="126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2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" y="616530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30983" y="5976484"/>
            <a:ext cx="16932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al-</a:t>
            </a:r>
            <a:r>
              <a:rPr lang="en-US" b="1" dirty="0" err="1">
                <a:solidFill>
                  <a:schemeClr val="tx2"/>
                </a:solidFill>
              </a:rPr>
              <a:t>Farabi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KazNU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7" name="Picture 8" descr="H:\С рабочего стола\PorSi\Диссертация\LOGO_KAZN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" y="44625"/>
            <a:ext cx="86025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1ED4-DF78-4EF6-ADB6-BC0545258951}" type="datetime1">
              <a:rPr lang="ru-RU" smtClean="0"/>
              <a:t>22.09.2022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k-KZ" dirty="0"/>
              <a:t>Кіріспе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4225" y="245840"/>
            <a:ext cx="6346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/>
              <a:t>Толқынның материалық ортадағы сөнуі/өшуі</a:t>
            </a:r>
            <a:endParaRPr lang="ru-RU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16472"/>
            <a:ext cx="5718612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619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47864" y="2643497"/>
            <a:ext cx="2816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>
                <a:solidFill>
                  <a:schemeClr val="bg1"/>
                </a:solidFill>
              </a:rPr>
              <a:t>Антенна-фидерлік құрылғылар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" y="616530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30983" y="5976484"/>
            <a:ext cx="16932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al-</a:t>
            </a:r>
            <a:r>
              <a:rPr lang="en-US" b="1" dirty="0" err="1">
                <a:solidFill>
                  <a:schemeClr val="tx2"/>
                </a:solidFill>
              </a:rPr>
              <a:t>Farabi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KazNU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7" name="Picture 8" descr="H:\С рабочего стола\PorSi\Диссертация\LOGO_KAZN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" y="44625"/>
            <a:ext cx="86025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1ED4-DF78-4EF6-ADB6-BC0545258951}" type="datetime1">
              <a:rPr lang="ru-RU" smtClean="0"/>
              <a:t>22.09.2022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k-KZ" dirty="0"/>
              <a:t>Кіріспе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4225" y="245840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/>
              <a:t>онк</a:t>
            </a:r>
            <a:endParaRPr lang="ru-RU" sz="24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64" y="1268760"/>
            <a:ext cx="10287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17960"/>
            <a:ext cx="752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48151"/>
            <a:ext cx="1085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71963"/>
            <a:ext cx="800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3838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485" y="2348880"/>
            <a:ext cx="3838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485" y="2924944"/>
            <a:ext cx="42767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3"/>
          <a:stretch/>
        </p:blipFill>
        <p:spPr bwMode="auto">
          <a:xfrm>
            <a:off x="611560" y="3501008"/>
            <a:ext cx="6762750" cy="107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55" y="4725144"/>
            <a:ext cx="33528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987" y="5575799"/>
            <a:ext cx="9334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6437" y="5614970"/>
            <a:ext cx="334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Ортадағы әлсіреу коэффициенті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83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17948" y="404664"/>
            <a:ext cx="113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Қума өшу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1B547A5-A8BF-629C-F12F-CD1D6EEF4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63192"/>
            <a:ext cx="5153025" cy="4476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9A848D4-5533-736E-4630-ED1FF42AE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2828925"/>
            <a:ext cx="8343900" cy="120015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4A5AE0E-6F21-8875-236C-7005B0D9C0F0}"/>
              </a:ext>
            </a:extLst>
          </p:cNvPr>
          <p:cNvSpPr/>
          <p:nvPr/>
        </p:nvSpPr>
        <p:spPr>
          <a:xfrm>
            <a:off x="755576" y="2828925"/>
            <a:ext cx="1728192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16958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46641"/>
            <a:ext cx="58864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4151967" cy="381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18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B1512-85FB-BE21-E638-8A855DD4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Замирание (фединг, каз.-тыну)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77D410-FF79-73C4-8C6C-51A9183A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k-KZ" dirty="0"/>
              <a:t>Таратқыш пен қабылдағыштың дұрыс жұмыс жасағанына қарамастан, қабылдау кезіндегі өріс кернеулігінің уақытша төмендеуі. </a:t>
            </a:r>
          </a:p>
          <a:p>
            <a:r>
              <a:rPr lang="kk-KZ" dirty="0"/>
              <a:t>Көпжолды</a:t>
            </a:r>
          </a:p>
          <a:p>
            <a:r>
              <a:rPr lang="kk-KZ" dirty="0"/>
              <a:t>Селективті</a:t>
            </a:r>
          </a:p>
          <a:p>
            <a:r>
              <a:rPr lang="kk-KZ" dirty="0"/>
              <a:t>Жұтқыштық</a:t>
            </a:r>
          </a:p>
          <a:p>
            <a:r>
              <a:rPr lang="kk-KZ" dirty="0"/>
              <a:t>Поляризациялық</a:t>
            </a:r>
          </a:p>
          <a:p>
            <a:r>
              <a:rPr lang="kk-KZ" dirty="0"/>
              <a:t>Дифракциялық</a:t>
            </a:r>
          </a:p>
          <a:p>
            <a:r>
              <a:rPr lang="kk-KZ" dirty="0"/>
              <a:t>Пульстенуші </a:t>
            </a:r>
            <a:endParaRPr lang="ru-KZ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C9CA0E-A103-CA1F-36D7-1D03300AF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6364F8-C7DD-53BE-DCC8-FE9AE3B4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46DBB2-BFCE-16CE-2BE8-5D8A0209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96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A15F0-41EE-C14C-4953-B85BFCDBE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82A581-A69C-FD9D-76B9-168253E18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Негізгі сипаттамалары</a:t>
            </a:r>
          </a:p>
          <a:p>
            <a:r>
              <a:rPr lang="kk-KZ" dirty="0"/>
              <a:t>Тереңдігі (кернеулік тербелісінің)</a:t>
            </a:r>
          </a:p>
          <a:p>
            <a:r>
              <a:rPr lang="kk-KZ" dirty="0"/>
              <a:t>Қайталануы</a:t>
            </a:r>
          </a:p>
          <a:p>
            <a:r>
              <a:rPr lang="kk-KZ" dirty="0"/>
              <a:t>ұзақтығы</a:t>
            </a:r>
          </a:p>
          <a:p>
            <a:endParaRPr lang="ru-KZ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10B29C-DC3F-B2AD-3718-513B8FDD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25B18A-3395-489D-9637-A72323E9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A1A769-732D-7204-3B08-6CF6A56A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9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ADD042-A0A4-E6C2-A346-022AD6B6C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Разнесение (алшақтату)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F47AC-B060-ED73-EB7E-FC45B974E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kk-KZ" dirty="0"/>
              <a:t>Кеңістік бойынша (2 қабылдағыш қолданылады)</a:t>
            </a:r>
          </a:p>
          <a:p>
            <a:r>
              <a:rPr lang="kk-KZ" dirty="0"/>
              <a:t>Антенналы (1 қабылдағыш, бірдей поляризациялы бірнеше антенна)</a:t>
            </a:r>
          </a:p>
          <a:p>
            <a:r>
              <a:rPr lang="kk-KZ" dirty="0"/>
              <a:t>Бұрыштық (1 қабылдағыш, бірдей емес поляризациялы бірнеше антенна)</a:t>
            </a:r>
          </a:p>
          <a:p>
            <a:r>
              <a:rPr lang="kk-KZ" dirty="0"/>
              <a:t>Поляризациялы (әртүрлі поляризациялы антенналар)</a:t>
            </a:r>
          </a:p>
          <a:p>
            <a:r>
              <a:rPr lang="kk-KZ" dirty="0"/>
              <a:t>Жиілікті (жиіліктері әртүрлі 2 таратқыш, 2 қабылдағыш)</a:t>
            </a:r>
          </a:p>
          <a:p>
            <a:r>
              <a:rPr lang="kk-KZ" dirty="0"/>
              <a:t>Уақыттық (сигнал кідіріспен 2 рет жіберіледі)</a:t>
            </a:r>
          </a:p>
          <a:p>
            <a:r>
              <a:rPr lang="kk-KZ" dirty="0"/>
              <a:t>Орын бойынша (Космос-бірнеше жер станциялары)</a:t>
            </a:r>
          </a:p>
          <a:p>
            <a:endParaRPr lang="kk-KZ" dirty="0"/>
          </a:p>
          <a:p>
            <a:endParaRPr lang="kk-KZ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D58B61-22D4-D1F9-439B-A592D103C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6F642-1336-869A-5776-C15CFFDC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B15A8F-8ED0-8B0A-2266-0FF6516F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11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1A518883-75BC-D9E0-90D6-3FBB6F05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B1C7-FD79-4DBD-A9C5-8FC1F75E7A4D}" type="datetime1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E33B9A-EF06-AEA0-0DD7-A6BF86AA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8EA21D-BFB3-45BA-9463-EB5C89FC6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1026" name="Picture 2" descr="Цепи постоянного и переменного тока">
            <a:extLst>
              <a:ext uri="{FF2B5EF4-FFF2-40B4-BE49-F238E27FC236}">
                <a16:creationId xmlns:a16="http://schemas.microsoft.com/office/drawing/2014/main" id="{BC085A4E-6E83-91B9-E49A-53597DBE8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759192"/>
            <a:ext cx="5200650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EA912E-3C92-0727-216C-B535A08E6812}"/>
              </a:ext>
            </a:extLst>
          </p:cNvPr>
          <p:cNvSpPr txBox="1"/>
          <p:nvPr/>
        </p:nvSpPr>
        <p:spPr>
          <a:xfrm>
            <a:off x="2317518" y="3789040"/>
            <a:ext cx="4840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Толқындық процессті анықтау үшін кеңістіктегі </a:t>
            </a:r>
          </a:p>
          <a:p>
            <a:r>
              <a:rPr lang="kk-KZ" dirty="0"/>
              <a:t>шексіз нүктелердің күйін білуіміз қажет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65860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47864" y="2643497"/>
            <a:ext cx="2816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>
                <a:solidFill>
                  <a:schemeClr val="bg1"/>
                </a:solidFill>
              </a:rPr>
              <a:t>Антенна-фидерлік құрылғылар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" y="616530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30983" y="5976484"/>
            <a:ext cx="16932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al-</a:t>
            </a:r>
            <a:r>
              <a:rPr lang="en-US" b="1" dirty="0" err="1">
                <a:solidFill>
                  <a:schemeClr val="tx2"/>
                </a:solidFill>
              </a:rPr>
              <a:t>Farabi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KazNU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7" name="Picture 8" descr="H:\С рабочего стола\PorSi\Диссертация\LOGO_KAZN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" y="44625"/>
            <a:ext cx="86025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1ED4-DF78-4EF6-ADB6-BC0545258951}" type="datetime1">
              <a:rPr lang="ru-RU" smtClean="0"/>
              <a:t>22.09.2022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k-KZ" dirty="0"/>
              <a:t>Кіріспе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4225" y="245840"/>
            <a:ext cx="4599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/>
              <a:t>Көлденең және қума толқындар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42087"/>
            <a:ext cx="2949254" cy="241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174" y="2142087"/>
            <a:ext cx="5196061" cy="218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2036" y="4859868"/>
            <a:ext cx="413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Қума, бойлық (акустикалық, скалярлық)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75953" y="4859868"/>
            <a:ext cx="4167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Көлденең (поляризациялық, векторлық)</a:t>
            </a:r>
          </a:p>
          <a:p>
            <a:pPr algn="ctr"/>
            <a:r>
              <a:rPr lang="kk-KZ" dirty="0"/>
              <a:t>«</a:t>
            </a:r>
            <a:r>
              <a:rPr lang="kk-KZ" b="1" dirty="0"/>
              <a:t>поляризация жазықтығы</a:t>
            </a:r>
            <a:r>
              <a:rPr lang="kk-KZ" dirty="0"/>
              <a:t>»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55BFA3-E9E6-3AF3-41EF-A9FD1BD7426A}"/>
              </a:ext>
            </a:extLst>
          </p:cNvPr>
          <p:cNvSpPr txBox="1"/>
          <p:nvPr/>
        </p:nvSpPr>
        <p:spPr>
          <a:xfrm>
            <a:off x="1545664" y="1507280"/>
            <a:ext cx="4586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дыбыс</a:t>
            </a:r>
            <a:endParaRPr lang="ru-K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AB6293-A36F-37E8-752C-76E1A6E20E7B}"/>
              </a:ext>
            </a:extLst>
          </p:cNvPr>
          <p:cNvSpPr txBox="1"/>
          <p:nvPr/>
        </p:nvSpPr>
        <p:spPr>
          <a:xfrm>
            <a:off x="5868144" y="1492567"/>
            <a:ext cx="4586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Судағы толқын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4951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" y="616530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30983" y="5976484"/>
            <a:ext cx="16932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al-</a:t>
            </a:r>
            <a:r>
              <a:rPr lang="en-US" b="1" dirty="0" err="1">
                <a:solidFill>
                  <a:schemeClr val="tx2"/>
                </a:solidFill>
              </a:rPr>
              <a:t>Farabi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KazNU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7" name="Picture 8" descr="H:\С рабочего стола\PorSi\Диссертация\LOGO_KAZN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" y="44625"/>
            <a:ext cx="86025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1ED4-DF78-4EF6-ADB6-BC0545258951}" type="datetime1">
              <a:rPr lang="ru-RU" smtClean="0"/>
              <a:t>22.09.2022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k-KZ" dirty="0"/>
              <a:t>Кіріспе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4225" y="245840"/>
            <a:ext cx="3075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/>
              <a:t>Көлденең толқындар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19675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/>
          </a:p>
          <a:p>
            <a:pPr marL="342900" lvl="0" indent="-342900">
              <a:buFont typeface="+mj-lt"/>
              <a:buAutoNum type="arabicPeriod" startAt="10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8"/>
          <a:stretch/>
        </p:blipFill>
        <p:spPr bwMode="auto">
          <a:xfrm>
            <a:off x="329214" y="1175158"/>
            <a:ext cx="4953000" cy="68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414" r="2317"/>
          <a:stretch/>
        </p:blipFill>
        <p:spPr bwMode="auto">
          <a:xfrm>
            <a:off x="181432" y="2232838"/>
            <a:ext cx="860256" cy="344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7" y="2793031"/>
            <a:ext cx="2595808" cy="292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7" y="3951657"/>
            <a:ext cx="3642013" cy="3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7107" y="3282878"/>
            <a:ext cx="864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Z˃0</a:t>
            </a:r>
            <a:endParaRPr lang="ru-RU" sz="3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939" y="1988840"/>
            <a:ext cx="4271071" cy="351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676700" y="1331596"/>
            <a:ext cx="238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Біртекті жазық толқын</a:t>
            </a:r>
            <a:endParaRPr lang="ru-RU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9525B52-EDAC-E0F5-6A06-3979E72E35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19" t="-5961" r="7217" b="4121"/>
          <a:stretch/>
        </p:blipFill>
        <p:spPr bwMode="auto">
          <a:xfrm>
            <a:off x="177107" y="4381788"/>
            <a:ext cx="360040" cy="58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C290D1-5135-1A64-76FC-54B163ACBB93}"/>
              </a:ext>
            </a:extLst>
          </p:cNvPr>
          <p:cNvSpPr txBox="1"/>
          <p:nvPr/>
        </p:nvSpPr>
        <p:spPr>
          <a:xfrm>
            <a:off x="177107" y="4958678"/>
            <a:ext cx="3958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Кеңістіктік жиілік </a:t>
            </a:r>
          </a:p>
          <a:p>
            <a:r>
              <a:rPr lang="kk-KZ" dirty="0"/>
              <a:t>Жазық толқынның фаза коэффициенті</a:t>
            </a:r>
            <a:endParaRPr lang="ru-KZ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3C7F38-E546-3AEC-B741-BF5A555FD5EF}"/>
              </a:ext>
            </a:extLst>
          </p:cNvPr>
          <p:cNvSpPr txBox="1"/>
          <p:nvPr/>
        </p:nvSpPr>
        <p:spPr>
          <a:xfrm>
            <a:off x="646307" y="449682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Рад/м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FEE4B0-22AB-0BF6-C450-F76089A29E85}"/>
                  </a:ext>
                </a:extLst>
              </p:cNvPr>
              <p:cNvSpPr txBox="1"/>
              <p:nvPr/>
            </p:nvSpPr>
            <p:spPr>
              <a:xfrm>
                <a:off x="1240421" y="5707794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λ</m:t>
                      </m:r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FEE4B0-22AB-0BF6-C450-F76089A29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421" y="5707794"/>
                <a:ext cx="976229" cy="276999"/>
              </a:xfrm>
              <a:prstGeom prst="rect">
                <a:avLst/>
              </a:prstGeom>
              <a:blipFill>
                <a:blip r:embed="rId8"/>
                <a:stretch>
                  <a:fillRect l="-8075" t="-2174" r="-5590" b="-3260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91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" y="616530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30983" y="5976484"/>
            <a:ext cx="16932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al-</a:t>
            </a:r>
            <a:r>
              <a:rPr lang="en-US" b="1" dirty="0" err="1">
                <a:solidFill>
                  <a:schemeClr val="tx2"/>
                </a:solidFill>
              </a:rPr>
              <a:t>Farabi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KazNU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7" name="Picture 8" descr="H:\С рабочего стола\PorSi\Диссертация\LOGO_KAZN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" y="44625"/>
            <a:ext cx="86025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1ED4-DF78-4EF6-ADB6-BC0545258951}" type="datetime1">
              <a:rPr lang="ru-RU" smtClean="0"/>
              <a:t>22.09.2022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k-KZ" dirty="0"/>
              <a:t>Кіріспе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4225" y="245840"/>
            <a:ext cx="5074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/>
              <a:t>Жазық электромагниттік толқындар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19675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/>
          </a:p>
          <a:p>
            <a:pPr marL="342900" lvl="0" indent="-342900">
              <a:buFont typeface="+mj-lt"/>
              <a:buAutoNum type="arabicPeriod" startAt="10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8"/>
          <a:stretch/>
        </p:blipFill>
        <p:spPr bwMode="auto">
          <a:xfrm>
            <a:off x="329214" y="1175158"/>
            <a:ext cx="4953000" cy="68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8803" y="3140968"/>
            <a:ext cx="4466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β</a:t>
            </a:r>
            <a:r>
              <a:rPr lang="en-US" sz="3200" dirty="0"/>
              <a:t> – </a:t>
            </a:r>
            <a:r>
              <a:rPr lang="kk-KZ" sz="3200" dirty="0"/>
              <a:t>ж.т.-ның фаза коэффициенті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27"/>
          <a:stretch/>
        </p:blipFill>
        <p:spPr bwMode="auto">
          <a:xfrm>
            <a:off x="177107" y="2144795"/>
            <a:ext cx="860255" cy="31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7" y="2564904"/>
            <a:ext cx="3268018" cy="37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1" y="4509120"/>
            <a:ext cx="860255" cy="438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99" y="5078055"/>
            <a:ext cx="4146069" cy="372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041861"/>
            <a:ext cx="4392488" cy="340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809" y="5444800"/>
            <a:ext cx="1802068" cy="7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78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" y="616530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30983" y="5976484"/>
            <a:ext cx="16932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al-</a:t>
            </a:r>
            <a:r>
              <a:rPr lang="en-US" b="1" dirty="0" err="1">
                <a:solidFill>
                  <a:schemeClr val="tx2"/>
                </a:solidFill>
              </a:rPr>
              <a:t>Farabi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KazNU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7" name="Picture 8" descr="H:\С рабочего стола\PorSi\Диссертация\LOGO_KAZN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" y="44625"/>
            <a:ext cx="86025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1ED4-DF78-4EF6-ADB6-BC0545258951}" type="datetime1">
              <a:rPr lang="ru-RU" smtClean="0"/>
              <a:t>22.09.2022</a:t>
            </a:fld>
            <a:endParaRPr lang="ru-RU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k-KZ" dirty="0"/>
              <a:t>Кіріспе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4225" y="245840"/>
            <a:ext cx="25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/>
              <a:t>Волновой фронт/</a:t>
            </a:r>
            <a:endParaRPr lang="ru-RU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32172"/>
            <a:ext cx="28479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s://upload.wikimedia.org/wikipedia/commons/thumb/2/20/Plane_wave_wavefronts_3D.svg/1920px-Plane_wave_wavefronts_3D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145" y="1124744"/>
            <a:ext cx="3634058" cy="223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" y="3429000"/>
            <a:ext cx="75438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0099" y="5085184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Фазалық жылдамдық</a:t>
            </a:r>
            <a:endParaRPr lang="ru-RU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085184"/>
            <a:ext cx="152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BDD88D-5689-2AF7-6D5A-D1773EBC519F}"/>
              </a:ext>
            </a:extLst>
          </p:cNvPr>
          <p:cNvSpPr txBox="1"/>
          <p:nvPr/>
        </p:nvSpPr>
        <p:spPr>
          <a:xfrm>
            <a:off x="663648" y="1282439"/>
            <a:ext cx="1951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Толқындық фронт</a:t>
            </a:r>
          </a:p>
          <a:p>
            <a:r>
              <a:rPr lang="kk-KZ" dirty="0"/>
              <a:t>Кез-келген </a:t>
            </a:r>
            <a:r>
              <a:rPr lang="en-US" dirty="0"/>
              <a:t>t </a:t>
            </a:r>
            <a:r>
              <a:rPr lang="kk-KZ" dirty="0"/>
              <a:t>үшін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496762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272</Words>
  <Application>Microsoft Office PowerPoint</Application>
  <PresentationFormat>Экран (4:3)</PresentationFormat>
  <Paragraphs>98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Тема Office</vt:lpstr>
      <vt:lpstr>Антенна-фидерлік құрылғылар және электромагниттік толқындардың таралуы</vt:lpstr>
      <vt:lpstr>Замирание (фединг, каз.-тыну)</vt:lpstr>
      <vt:lpstr>Презентация PowerPoint</vt:lpstr>
      <vt:lpstr>Разнесение (алшақтату)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HIMERA</dc:creator>
  <cp:lastModifiedBy>beibit</cp:lastModifiedBy>
  <cp:revision>91</cp:revision>
  <dcterms:created xsi:type="dcterms:W3CDTF">2020-07-23T16:45:23Z</dcterms:created>
  <dcterms:modified xsi:type="dcterms:W3CDTF">2022-09-22T11:31:57Z</dcterms:modified>
</cp:coreProperties>
</file>